
<file path=[Content_Types].xml><?xml version="1.0" encoding="utf-8"?>
<Types xmlns="http://schemas.openxmlformats.org/package/2006/content-types">
  <Default Extension="bmp" ContentType="image/bmp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2" r:id="rId4"/>
    <p:sldId id="283" r:id="rId5"/>
    <p:sldId id="282" r:id="rId6"/>
    <p:sldId id="281" r:id="rId7"/>
    <p:sldId id="280" r:id="rId8"/>
    <p:sldId id="279" r:id="rId9"/>
    <p:sldId id="278" r:id="rId10"/>
    <p:sldId id="277" r:id="rId11"/>
    <p:sldId id="276" r:id="rId12"/>
    <p:sldId id="275" r:id="rId13"/>
    <p:sldId id="274" r:id="rId14"/>
    <p:sldId id="273" r:id="rId15"/>
    <p:sldId id="259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0DEEF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FF7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5219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bm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大標題文字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dn.com/news/story/6809/677878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storm.mg/article/4284428?page=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dn.com/news/story/7266/6159565" TargetMode="External"/><Relationship Id="rId5" Type="http://schemas.openxmlformats.org/officeDocument/2006/relationships/hyperlink" Target="https://www.setn.com/News.aspx?NewsID=1067977" TargetMode="External"/><Relationship Id="rId4" Type="http://schemas.openxmlformats.org/officeDocument/2006/relationships/hyperlink" Target="https://tw.news.yahoo.com/%E6%B0%91%E9%96%93%E5%9C%98%E9%AB%94-%E9%98%B2%E7%96%AB%E9%9A%94%E9%9B%A2%E4%B8%8D%E6%98%AF%E7%9C%8B%E8%A6%8B%E9%BB%91%E5%BD%B1%E5%B0%B1%E9%96%8B%E6%A7%8D-%E8%A6%81%E7%AC%A6%E5%90%88%E7%A7%91%E5%AD%B8-%E5%85%BC%E9%A1%A7%E4%BA%BA%E6%AC%8A-142312300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henewslens.com/article/164548" TargetMode="External"/><Relationship Id="rId4" Type="http://schemas.openxmlformats.org/officeDocument/2006/relationships/hyperlink" Target="https://tw.news.yahoo.com/%E5%BE%8B%E5%B8%AB%E5%BC%B5%E9%9D%9C%E8%A2%AB%E8%81%B2%E6%8A%BC-%E4%BA%BA%E6%AC%8A%E5%8D%94%E6%9C%83%E8%AD%B4%E8%B2%AC-%E5%8F%B0%E7%81%A3%E4%BA%BA%E6%AC%8A%E5%80%92%E9%80%80-101835031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ews.ltn.com.tw/news/world/breakingnews/4056055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news.ltn.com.tw/news/society/paper/1511568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news.ltn.com.tw/news/society/paper/151156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ws.ltn.com.tw/news/society/paper/1511567" TargetMode="External"/><Relationship Id="rId11" Type="http://schemas.openxmlformats.org/officeDocument/2006/relationships/hyperlink" Target="https://www.cna.com.tw/news/aipl/202204250116.aspx" TargetMode="External"/><Relationship Id="rId5" Type="http://schemas.openxmlformats.org/officeDocument/2006/relationships/hyperlink" Target="https://www.setn.com/News.aspx?NewsID=1099492" TargetMode="External"/><Relationship Id="rId10" Type="http://schemas.openxmlformats.org/officeDocument/2006/relationships/hyperlink" Target="https://www.cna.com.tw/news/asoc/202204220174.aspx" TargetMode="External"/><Relationship Id="rId4" Type="http://schemas.openxmlformats.org/officeDocument/2006/relationships/hyperlink" Target="https://news.ltn.com.tw/news/politics/breakingnews/3871414" TargetMode="External"/><Relationship Id="rId9" Type="http://schemas.openxmlformats.org/officeDocument/2006/relationships/hyperlink" Target="https://www.cna.com.tw/news/aipl/202204220092.aspx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etn.com/News.aspx?NewsID=1211840" TargetMode="External"/><Relationship Id="rId3" Type="http://schemas.openxmlformats.org/officeDocument/2006/relationships/hyperlink" Target="https://www.chinatimes.com/realtimenews/20220725004603-260402?chdtv" TargetMode="External"/><Relationship Id="rId7" Type="http://schemas.openxmlformats.org/officeDocument/2006/relationships/hyperlink" Target="https://tw.news.yahoo.com/%E5%8F%B0%E7%81%A3%E5%AD%98%E8%A8%97%E6%86%91%E8%AD%89tdr%E7%88%AD%E8%AD%B0-%E6%B3%95%E7%95%8C-%E5%85%A5%E7%BD%AA%E6%96%BC%E6%B0%91%E5%B0%87%E4%BE%B5%E5%AE%B3%E4%BA%BA%E6%AC%8A-080938829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hinatimes.com/newspapers/20220928000097-260210" TargetMode="External"/><Relationship Id="rId5" Type="http://schemas.openxmlformats.org/officeDocument/2006/relationships/hyperlink" Target="https://www.chinatimes.com/newspapers/20220928000099-260210?chdtv" TargetMode="External"/><Relationship Id="rId4" Type="http://schemas.openxmlformats.org/officeDocument/2006/relationships/hyperlink" Target="https://www.chinatimes.com/realtimenews/20220928003469-260402?chdtv" TargetMode="Externa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udn.com/news/story/6809/657218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tinews.com/news/items/KwnKe7N0aY" TargetMode="External"/><Relationship Id="rId5" Type="http://schemas.openxmlformats.org/officeDocument/2006/relationships/hyperlink" Target="https://news.ttv.com.tw/news/11111120003000W/amp" TargetMode="External"/><Relationship Id="rId4" Type="http://schemas.openxmlformats.org/officeDocument/2006/relationships/hyperlink" Target="https://www.chinatimes.com/realtimenews/20221108004108-26040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udn.com/news/story/6656/678027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hinatimes.com/realtimenews/20221114003789-260407?chdtv" TargetMode="External"/><Relationship Id="rId5" Type="http://schemas.openxmlformats.org/officeDocument/2006/relationships/hyperlink" Target="https://udn.com/news/story/7338/6762629" TargetMode="External"/><Relationship Id="rId4" Type="http://schemas.openxmlformats.org/officeDocument/2006/relationships/hyperlink" Target="https://tw.news.yahoo.com/2022%E9%81%B8%E6%88%B0-%E7%A2%BA%E8%A8%BA%E7%84%A1%E6%B3%95%E6%8A%95%E7%A5%A8-%E9%99%B3%E6%9C%9F%E6%9C%9B%E5%85%BC%E9%A1%A7%E4%BA%BA%E6%AC%8A-%E8%94%A3%E9%BB%83%E7%B1%B2%E6%8F%90%E9%85%8D%E5%A5%97-030030621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dn.com/news/story/6809/6572180" TargetMode="External"/><Relationship Id="rId4" Type="http://schemas.openxmlformats.org/officeDocument/2006/relationships/hyperlink" Target="https://www.chinatimes.com/realtimenews/20220817002829-260407?chdt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w7.storm.mg/article/4002428" TargetMode="External"/><Relationship Id="rId5" Type="http://schemas.openxmlformats.org/officeDocument/2006/relationships/hyperlink" Target="https://www.rti.org.tw/news/view/id/2139974" TargetMode="External"/><Relationship Id="rId4" Type="http://schemas.openxmlformats.org/officeDocument/2006/relationships/hyperlink" Target="https://news.ltn.com.tw/news/politics/breakingnews/383957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ws.pts.org.tw/article/573950" TargetMode="External"/><Relationship Id="rId5" Type="http://schemas.openxmlformats.org/officeDocument/2006/relationships/hyperlink" Target="https://www.amnesty.tw/node/11166" TargetMode="External"/><Relationship Id="rId4" Type="http://schemas.openxmlformats.org/officeDocument/2006/relationships/hyperlink" Target="https://news.ltn.com.tw/news/world/breakingnews/3849113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udn.com/news/story/123002/6551873?utm_source=udnnews&amp;utm_medium=fb&amp;fbclid=IwAR0%E2%80%93dRS5eQULZEck6DvsKD91YlG2SseoQvPpytgtjD2ZOcDquRfOdySljg&amp;mibextid=Zxz2cZ" TargetMode="External"/><Relationship Id="rId13" Type="http://schemas.openxmlformats.org/officeDocument/2006/relationships/hyperlink" Target="https://ec.ltn.com.tw/article/breakingnews/4052057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udn.com/news/story/123002/6551801?utm_source=udnnews&amp;utm_medium=fb&amp;fbclid=IwAR0rAbQ9WV8U5MceRz75S4Xp5AbXKUq3FuuPtrdCQFW7xV4zObEImHDtNk0&amp;mibextid=Zxz2cZ" TargetMode="External"/><Relationship Id="rId12" Type="http://schemas.openxmlformats.org/officeDocument/2006/relationships/hyperlink" Target="https://udn.com/news/story/6656/6595632?utm_source=udnnews&amp;utm_medium=fb&amp;fbclid=IwAR0IdfBm5xVgKoOM0zhstBdOrXmqFaRaE-GCHkULzgWC7pKoCMTntcWOQ-w&amp;mibextid=Zxz2cZ" TargetMode="External"/><Relationship Id="rId2" Type="http://schemas.openxmlformats.org/officeDocument/2006/relationships/image" Target="../media/image3.png"/><Relationship Id="rId16" Type="http://schemas.openxmlformats.org/officeDocument/2006/relationships/hyperlink" Target="https://tw.news.yahoo.com/%E6%95%B8%E4%BD%8D%E4%B8%AD%E4%BB%8B%E6%B3%95%E6%B0%91%E8%AA%BF-57-1-%E4%B8%8D%E6%94%AF%E6%8C%81-6%E6%88%90%E4%B8%8D%E5%90%8C%E6%84%8Fncc%E5%8F%A6%E8%A8%AD%E5%B0%88%E8%B2%AC%E6%A9%9F%E6%A7%8B-00000006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dn.com/news/story/123002/6548538?utm_source=udnnews&amp;utm_medium=fb&amp;fbclid=IwAR3F4NuhXtNLp4AcD5z4w-MvMSEgf2UdApx6UIyDk3Rr9bgTXliRCMP0iYE&amp;mibextid=Zxz2cZ" TargetMode="External"/><Relationship Id="rId11" Type="http://schemas.openxmlformats.org/officeDocument/2006/relationships/hyperlink" Target="https://udn.com/news/story/6656/6592525" TargetMode="External"/><Relationship Id="rId5" Type="http://schemas.openxmlformats.org/officeDocument/2006/relationships/hyperlink" Target="https://www.chinatimes.com/realtimenews/20220819004823-260405?chdtv" TargetMode="External"/><Relationship Id="rId15" Type="http://schemas.openxmlformats.org/officeDocument/2006/relationships/hyperlink" Target="https://udn.com/news/story/6656/6661482" TargetMode="External"/><Relationship Id="rId10" Type="http://schemas.openxmlformats.org/officeDocument/2006/relationships/hyperlink" Target="https://money.udn.com/money/story/7307/6557904" TargetMode="External"/><Relationship Id="rId4" Type="http://schemas.openxmlformats.org/officeDocument/2006/relationships/hyperlink" Target="https://news.ltn.com.tw/news/life/breakingnews/4029284" TargetMode="External"/><Relationship Id="rId9" Type="http://schemas.openxmlformats.org/officeDocument/2006/relationships/hyperlink" Target="https://www.chinatimes.com/newspapers/20220822000273-260118?chdtv" TargetMode="External"/><Relationship Id="rId14" Type="http://schemas.openxmlformats.org/officeDocument/2006/relationships/hyperlink" Target="https://udn.com/news/story/7238/659977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3"/>
          <p:cNvSpPr/>
          <p:nvPr/>
        </p:nvSpPr>
        <p:spPr>
          <a:xfrm>
            <a:off x="1104521" y="2873850"/>
            <a:ext cx="10049552" cy="1446550"/>
          </a:xfrm>
          <a:prstGeom prst="rect">
            <a:avLst/>
          </a:prstGeom>
          <a:solidFill>
            <a:srgbClr val="C00000"/>
          </a:solidFill>
          <a:ln>
            <a:solidFill>
              <a:srgbClr val="40404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just">
              <a:defRPr sz="8800" b="1">
                <a:ln w="12700" cap="flat">
                  <a:solidFill>
                    <a:srgbClr val="000000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 </a:t>
            </a:r>
            <a:r>
              <a:rPr dirty="0"/>
              <a:t>2022</a:t>
            </a:r>
            <a:r>
              <a:rPr dirty="0">
                <a:latin typeface="微软雅黑"/>
                <a:ea typeface="微软雅黑"/>
                <a:cs typeface="微软雅黑"/>
                <a:sym typeface="微软雅黑"/>
              </a:rPr>
              <a:t>十大人權新聞</a:t>
            </a:r>
          </a:p>
        </p:txBody>
      </p:sp>
      <p:sp>
        <p:nvSpPr>
          <p:cNvPr id="28" name="TextBox 7"/>
          <p:cNvSpPr txBox="1"/>
          <p:nvPr/>
        </p:nvSpPr>
        <p:spPr>
          <a:xfrm>
            <a:off x="2127564" y="4879819"/>
            <a:ext cx="8070306" cy="1600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defRPr sz="3600">
                <a:solidFill>
                  <a:srgbClr val="262626"/>
                </a:solidFill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  <a:r>
              <a:rPr b="1" dirty="0" err="1"/>
              <a:t>中華人權協會.李貴敏立法委員</a:t>
            </a:r>
            <a:endParaRPr b="1" dirty="0"/>
          </a:p>
          <a:p>
            <a:pPr algn="ctr">
              <a:defRPr sz="3600">
                <a:solidFill>
                  <a:srgbClr val="262626"/>
                </a:solidFill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  <a:r>
              <a:rPr b="1" dirty="0"/>
              <a:t>共  同  合  辦</a:t>
            </a:r>
            <a:endParaRPr lang="en-US" b="1" dirty="0"/>
          </a:p>
          <a:p>
            <a:pPr algn="ctr">
              <a:defRPr sz="3600">
                <a:solidFill>
                  <a:srgbClr val="262626"/>
                </a:solidFill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  <a:r>
              <a:rPr lang="zh-TW" altLang="zh-TW" sz="16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立法院中興大樓</a:t>
            </a:r>
            <a:r>
              <a:rPr lang="en-US" altLang="zh-TW" sz="16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103</a:t>
            </a:r>
            <a:r>
              <a:rPr lang="zh-TW" altLang="zh-TW" sz="16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會議室</a:t>
            </a:r>
            <a:endParaRPr lang="en-US" altLang="zh-TW" sz="1600" b="1" kern="1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>
              <a:defRPr sz="3600">
                <a:solidFill>
                  <a:srgbClr val="262626"/>
                </a:solidFill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  <a:r>
              <a:rPr lang="en-US" altLang="zh-TW" sz="1600" b="1" dirty="0"/>
              <a:t>2022.</a:t>
            </a:r>
            <a:r>
              <a:rPr lang="zh-TW" altLang="en-US" sz="1600" b="1" dirty="0"/>
              <a:t> </a:t>
            </a:r>
            <a:r>
              <a:rPr lang="en-US" altLang="zh-TW" sz="1600" b="1" dirty="0"/>
              <a:t>12.</a:t>
            </a:r>
            <a:r>
              <a:rPr lang="zh-TW" altLang="en-US" sz="1600" b="1" dirty="0"/>
              <a:t> </a:t>
            </a:r>
            <a:r>
              <a:rPr lang="en-US" altLang="zh-TW" sz="1600" b="1" dirty="0"/>
              <a:t>02</a:t>
            </a:r>
            <a:endParaRPr sz="1600" b="1" dirty="0"/>
          </a:p>
        </p:txBody>
      </p:sp>
      <p:sp>
        <p:nvSpPr>
          <p:cNvPr id="29" name="等腰三角形 198"/>
          <p:cNvSpPr/>
          <p:nvPr/>
        </p:nvSpPr>
        <p:spPr>
          <a:xfrm rot="18665383">
            <a:off x="10422453" y="4319378"/>
            <a:ext cx="1463241" cy="1261415"/>
          </a:xfrm>
          <a:prstGeom prst="triangle">
            <a:avLst/>
          </a:prstGeom>
          <a:ln w="12700">
            <a:solidFill>
              <a:srgbClr val="59595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" name="等腰三角形 199"/>
          <p:cNvSpPr/>
          <p:nvPr/>
        </p:nvSpPr>
        <p:spPr>
          <a:xfrm rot="961450">
            <a:off x="11233553" y="6038167"/>
            <a:ext cx="798334" cy="688219"/>
          </a:xfrm>
          <a:prstGeom prst="triangle">
            <a:avLst/>
          </a:prstGeom>
          <a:ln w="12700">
            <a:solidFill>
              <a:srgbClr val="595959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1" name="圖片 4" descr="圖片 4"/>
          <p:cNvPicPr>
            <a:picLocks noChangeAspect="1"/>
          </p:cNvPicPr>
          <p:nvPr/>
        </p:nvPicPr>
        <p:blipFill>
          <a:blip r:embed="rId2"/>
          <a:srcRect t="13933"/>
          <a:stretch>
            <a:fillRect/>
          </a:stretch>
        </p:blipFill>
        <p:spPr>
          <a:xfrm>
            <a:off x="1103451" y="606581"/>
            <a:ext cx="9985046" cy="20631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文本框 2"/>
          <p:cNvSpPr txBox="1"/>
          <p:nvPr/>
        </p:nvSpPr>
        <p:spPr>
          <a:xfrm>
            <a:off x="-37329" y="2190382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7</a:t>
            </a:r>
          </a:p>
        </p:txBody>
      </p:sp>
      <p:sp>
        <p:nvSpPr>
          <p:cNvPr id="91" name="直接连接符 29"/>
          <p:cNvSpPr/>
          <p:nvPr/>
        </p:nvSpPr>
        <p:spPr>
          <a:xfrm>
            <a:off x="3635108" y="3226853"/>
            <a:ext cx="7173892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矩形 31"/>
          <p:cNvSpPr txBox="1"/>
          <p:nvPr/>
        </p:nvSpPr>
        <p:spPr>
          <a:xfrm>
            <a:off x="3126240" y="2230037"/>
            <a:ext cx="8191628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50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>
                <a:latin typeface="微软雅黑"/>
                <a:ea typeface="微软雅黑"/>
                <a:cs typeface="微软雅黑"/>
                <a:sym typeface="微软雅黑"/>
              </a:rPr>
              <a:t>C O P 27達成協議</a:t>
            </a:r>
          </a:p>
        </p:txBody>
      </p:sp>
      <p:sp>
        <p:nvSpPr>
          <p:cNvPr id="93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94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95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218" y="195154"/>
            <a:ext cx="1851569" cy="1386869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3179" y="193694"/>
            <a:ext cx="5230582" cy="12079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7" name="表格 1"/>
          <p:cNvGraphicFramePr/>
          <p:nvPr/>
        </p:nvGraphicFramePr>
        <p:xfrm>
          <a:off x="2211903" y="4093788"/>
          <a:ext cx="9817099" cy="88290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53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0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3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290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700" b="1" dirty="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2022.11.20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9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 dirty="0">
                          <a:hlinkClick r:id="rId4"/>
                        </a:rPr>
                        <a:t>聯合國COP27氣候峰會達成歷史性協議 </a:t>
                      </a:r>
                      <a:r>
                        <a:rPr b="1" u="sng" dirty="0" err="1">
                          <a:hlinkClick r:id="rId4"/>
                        </a:rPr>
                        <a:t>同意設立「損失與損害」基金</a:t>
                      </a:r>
                      <a:endParaRPr b="1" u="sng" dirty="0">
                        <a:hlinkClick r:id="rId4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20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75488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文本框 2"/>
          <p:cNvSpPr txBox="1"/>
          <p:nvPr/>
        </p:nvSpPr>
        <p:spPr>
          <a:xfrm>
            <a:off x="-37329" y="2164982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8</a:t>
            </a:r>
          </a:p>
        </p:txBody>
      </p:sp>
      <p:sp>
        <p:nvSpPr>
          <p:cNvPr id="82" name="直接连接符 29"/>
          <p:cNvSpPr/>
          <p:nvPr/>
        </p:nvSpPr>
        <p:spPr>
          <a:xfrm>
            <a:off x="3983344" y="3085767"/>
            <a:ext cx="7173891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" name="矩形 31"/>
          <p:cNvSpPr txBox="1"/>
          <p:nvPr/>
        </p:nvSpPr>
        <p:spPr>
          <a:xfrm>
            <a:off x="2901462" y="2009744"/>
            <a:ext cx="7763607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sz="40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防疫-強制隔離過當</a:t>
            </a:r>
            <a:endParaRPr sz="6000"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sp>
        <p:nvSpPr>
          <p:cNvPr id="84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5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6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518" y="285359"/>
            <a:ext cx="1851569" cy="1386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479" y="283899"/>
            <a:ext cx="5230582" cy="12079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8" name="表格 1"/>
          <p:cNvGraphicFramePr/>
          <p:nvPr/>
        </p:nvGraphicFramePr>
        <p:xfrm>
          <a:off x="2465266" y="3445119"/>
          <a:ext cx="9443888" cy="212140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23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7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2022.02.01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7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4"/>
                        </a:rPr>
                        <a:t>民間團體：防疫隔離不是看見黑影就開槍 要符合科學、兼顧人權！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7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中國時報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3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7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2022.02.07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7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5"/>
                        </a:rPr>
                        <a:t>控防疫旅館內5天不得外出「剝奪人權」　機師聲請提審敗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7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三立新聞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7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2022.03.12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7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6"/>
                        </a:rPr>
                        <a:t>首次提審成功！4機師「釋放」返家居檢 航空公司回應了 | 疫情最新跑馬燈 | 要聞 | 聯合新聞網 (udn.com)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7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3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7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2022.04.14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7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7"/>
                        </a:rPr>
                        <a:t>防疫就可以公然侵犯人權？！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700" dirty="0" err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風傳媒</a:t>
                      </a:r>
                      <a:endParaRPr sz="1700" dirty="0">
                        <a:latin typeface="新細明體"/>
                        <a:ea typeface="新細明體"/>
                        <a:cs typeface="新細明體"/>
                        <a:sym typeface="新細明體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06281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文本框 2"/>
          <p:cNvSpPr txBox="1"/>
          <p:nvPr/>
        </p:nvSpPr>
        <p:spPr>
          <a:xfrm>
            <a:off x="-37329" y="2203082"/>
            <a:ext cx="2247544" cy="3997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9</a:t>
            </a: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3" name="直接连接符 29"/>
          <p:cNvSpPr/>
          <p:nvPr/>
        </p:nvSpPr>
        <p:spPr>
          <a:xfrm>
            <a:off x="3613869" y="3288967"/>
            <a:ext cx="7173892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4" name="矩形 31"/>
          <p:cNvSpPr txBox="1"/>
          <p:nvPr/>
        </p:nvSpPr>
        <p:spPr>
          <a:xfrm>
            <a:off x="3166547" y="1871669"/>
            <a:ext cx="8191628" cy="1846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0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張靜律師事務所</a:t>
            </a:r>
            <a:endParaRPr lang="en-US" sz="6000" dirty="0">
              <a:latin typeface="微软雅黑"/>
              <a:ea typeface="微软雅黑"/>
              <a:cs typeface="微软雅黑"/>
              <a:sym typeface="微软雅黑"/>
            </a:endParaRP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遭搜索個人遭聲押</a:t>
            </a:r>
            <a:endParaRPr sz="6000"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sp>
        <p:nvSpPr>
          <p:cNvPr id="75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6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7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518" y="285359"/>
            <a:ext cx="1851569" cy="1386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7479" y="283899"/>
            <a:ext cx="5230582" cy="12079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9" name="表格 1"/>
          <p:cNvGraphicFramePr/>
          <p:nvPr/>
        </p:nvGraphicFramePr>
        <p:xfrm>
          <a:off x="2292264" y="4120817"/>
          <a:ext cx="9629065" cy="174886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232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7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459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 dirty="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2022.03.23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 dirty="0" err="1">
                          <a:hlinkClick r:id="rId4"/>
                        </a:rPr>
                        <a:t>律師張靜被聲押</a:t>
                      </a:r>
                      <a:r>
                        <a:rPr sz="1600" b="1" u="sng" dirty="0">
                          <a:hlinkClick r:id="rId4"/>
                        </a:rPr>
                        <a:t> </a:t>
                      </a:r>
                      <a:r>
                        <a:rPr sz="1600" b="1" u="sng" dirty="0" err="1">
                          <a:hlinkClick r:id="rId4"/>
                        </a:rPr>
                        <a:t>人權協會譴責：台灣人權倒退</a:t>
                      </a:r>
                      <a:r>
                        <a:rPr sz="1600" b="1" u="sng" dirty="0">
                          <a:hlinkClick r:id="rId4"/>
                        </a:rPr>
                        <a:t> ！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中國時報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840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2022.03.24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r>
                        <a:rPr sz="1600" b="1" u="sng">
                          <a:latin typeface="新細明體"/>
                          <a:ea typeface="新細明體"/>
                          <a:cs typeface="新細明體"/>
                          <a:sym typeface="新細明體"/>
                          <a:hlinkClick r:id="rId5"/>
                        </a:rPr>
                        <a:t>司改會稱地檢署對彭文正律師張靜搜索程序不合法，劍青檢改怒批干擾辦案 - The News Lens 關鍵評論網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關鍵評論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89377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文本框 2"/>
          <p:cNvSpPr txBox="1"/>
          <p:nvPr/>
        </p:nvSpPr>
        <p:spPr>
          <a:xfrm>
            <a:off x="-37329" y="2215782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10</a:t>
            </a:r>
          </a:p>
        </p:txBody>
      </p:sp>
      <p:sp>
        <p:nvSpPr>
          <p:cNvPr id="64" name="直接连接符 29"/>
          <p:cNvSpPr/>
          <p:nvPr/>
        </p:nvSpPr>
        <p:spPr>
          <a:xfrm>
            <a:off x="3690069" y="2946067"/>
            <a:ext cx="7173892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5" name="矩形 31"/>
          <p:cNvSpPr txBox="1"/>
          <p:nvPr/>
        </p:nvSpPr>
        <p:spPr>
          <a:xfrm>
            <a:off x="3181201" y="1939894"/>
            <a:ext cx="8191628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0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聯合國奴隸制調查報告</a:t>
            </a:r>
            <a:endParaRPr sz="6000"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sp>
        <p:nvSpPr>
          <p:cNvPr id="66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7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8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418" y="285359"/>
            <a:ext cx="1851569" cy="1386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2379" y="283899"/>
            <a:ext cx="5230582" cy="12079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0" name="表格 1"/>
          <p:cNvGraphicFramePr/>
          <p:nvPr/>
        </p:nvGraphicFramePr>
        <p:xfrm>
          <a:off x="2724064" y="3953207"/>
          <a:ext cx="9105898" cy="120791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363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9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7917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20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2022.09.12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20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4"/>
                        </a:rPr>
                        <a:t>聯合國報告：全世界有5000萬人處於奴隸狀態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20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自由時報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98198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文本框 2"/>
          <p:cNvSpPr txBox="1"/>
          <p:nvPr/>
        </p:nvSpPr>
        <p:spPr>
          <a:xfrm>
            <a:off x="-37329" y="2203082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11</a:t>
            </a:r>
          </a:p>
        </p:txBody>
      </p:sp>
      <p:sp>
        <p:nvSpPr>
          <p:cNvPr id="55" name="直接连接符 29"/>
          <p:cNvSpPr/>
          <p:nvPr/>
        </p:nvSpPr>
        <p:spPr>
          <a:xfrm>
            <a:off x="3601169" y="3010953"/>
            <a:ext cx="7173892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6" name="矩形 31"/>
          <p:cNvSpPr txBox="1"/>
          <p:nvPr/>
        </p:nvSpPr>
        <p:spPr>
          <a:xfrm>
            <a:off x="3092301" y="1908837"/>
            <a:ext cx="8191628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7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 err="1">
                <a:latin typeface="微软雅黑"/>
                <a:ea typeface="微软雅黑"/>
                <a:cs typeface="微软雅黑"/>
                <a:sym typeface="微软雅黑"/>
              </a:rPr>
              <a:t>韓豫平少將濫刑案</a:t>
            </a:r>
            <a:endParaRPr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pic>
        <p:nvPicPr>
          <p:cNvPr id="57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618" y="285359"/>
            <a:ext cx="1851569" cy="1386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579" y="283899"/>
            <a:ext cx="5230582" cy="1207919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0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aphicFrame>
        <p:nvGraphicFramePr>
          <p:cNvPr id="61" name="表格 1"/>
          <p:cNvGraphicFramePr/>
          <p:nvPr/>
        </p:nvGraphicFramePr>
        <p:xfrm>
          <a:off x="2725486" y="3010953"/>
          <a:ext cx="8925257" cy="297196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275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4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5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2022.03.25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4"/>
                        </a:rPr>
                        <a:t>少將核銷2880元餐費判刑4年半 韓豫平今赴監院陳情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中國時報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2022.04.13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5"/>
                        </a:rPr>
                        <a:t>少將涉貪「2880加菜金」遭判4年半　檢察官提新證再審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三立新聞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2022.04.14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6"/>
                        </a:rPr>
                        <a:t>加菜金支出無規範 韓豫平判刑依據無法律授權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自由時報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2022.04.14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7"/>
                        </a:rPr>
                        <a:t>平反之路／先再審 再透過非常上訴救濟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自由時報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2022.04.14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8"/>
                        </a:rPr>
                        <a:t>再審成功仍犯偽造公文書罪／法界：上策是認罪拚緩刑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自由時報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2022.04.22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9"/>
                        </a:rPr>
                        <a:t>韓豫平案大事記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中央通訊社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2022.04.22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10"/>
                        </a:rPr>
                        <a:t>韓豫平、張淯森獲蔡總統特赦 再審程序繼續進行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中央通訊社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2022.04.25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11"/>
                        </a:rPr>
                        <a:t>蔡總統特赦韓豫平遭質疑 蔡清祥：依法行事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dirty="0" err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中央通訊社</a:t>
                      </a:r>
                      <a:endParaRPr sz="1600" dirty="0">
                        <a:latin typeface="新細明體"/>
                        <a:ea typeface="新細明體"/>
                        <a:cs typeface="新細明體"/>
                        <a:sym typeface="新細明體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31879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文本框 2"/>
          <p:cNvSpPr txBox="1"/>
          <p:nvPr/>
        </p:nvSpPr>
        <p:spPr>
          <a:xfrm>
            <a:off x="-37329" y="2177682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12</a:t>
            </a:r>
          </a:p>
        </p:txBody>
      </p:sp>
      <p:sp>
        <p:nvSpPr>
          <p:cNvPr id="46" name="直接连接符 29"/>
          <p:cNvSpPr/>
          <p:nvPr/>
        </p:nvSpPr>
        <p:spPr>
          <a:xfrm>
            <a:off x="3437244" y="3214153"/>
            <a:ext cx="7173891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7" name="矩形 31"/>
          <p:cNvSpPr txBox="1"/>
          <p:nvPr/>
        </p:nvSpPr>
        <p:spPr>
          <a:xfrm>
            <a:off x="2962311" y="2076083"/>
            <a:ext cx="8796853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sz="40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4400" dirty="0" err="1">
                <a:latin typeface="微软雅黑"/>
                <a:ea typeface="微软雅黑"/>
                <a:cs typeface="微软雅黑"/>
                <a:sym typeface="微软雅黑"/>
              </a:rPr>
              <a:t>臺灣存託憑證（TDR）刑責爭議案</a:t>
            </a:r>
            <a:endParaRPr sz="4400"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pic>
        <p:nvPicPr>
          <p:cNvPr id="48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311" y="194424"/>
            <a:ext cx="1851569" cy="1386869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aphicFrame>
        <p:nvGraphicFramePr>
          <p:cNvPr id="51" name="表格 1"/>
          <p:cNvGraphicFramePr/>
          <p:nvPr>
            <p:extLst>
              <p:ext uri="{D42A27DB-BD31-4B8C-83A1-F6EECF244321}">
                <p14:modId xmlns:p14="http://schemas.microsoft.com/office/powerpoint/2010/main" val="1499571943"/>
              </p:ext>
            </p:extLst>
          </p:nvPr>
        </p:nvGraphicFramePr>
        <p:xfrm>
          <a:off x="3174344" y="3103686"/>
          <a:ext cx="8501841" cy="319206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14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3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11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 dirty="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2022.07.25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u="sng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dirty="0" err="1">
                          <a:hlinkClick r:id="rId3"/>
                        </a:rPr>
                        <a:t>一、二審承審法官同一人</a:t>
                      </a:r>
                      <a:r>
                        <a:rPr sz="1600" b="1" dirty="0">
                          <a:hlinkClick r:id="rId3"/>
                        </a:rPr>
                        <a:t> </a:t>
                      </a:r>
                      <a:r>
                        <a:rPr sz="1600" b="1" dirty="0" err="1">
                          <a:hlinkClick r:id="rId3"/>
                        </a:rPr>
                        <a:t>中華人權協會籲落實迴避制度</a:t>
                      </a:r>
                      <a:endParaRPr sz="1600" b="1" dirty="0">
                        <a:hlinkClick r:id="rId3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中國時報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11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2022.09.28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u="sng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dirty="0" err="1">
                          <a:hlinkClick r:id="rId4"/>
                        </a:rPr>
                        <a:t>TDR未列《證交法》範疇</a:t>
                      </a:r>
                      <a:r>
                        <a:rPr sz="1600" b="1" dirty="0">
                          <a:hlinkClick r:id="rId4"/>
                        </a:rPr>
                        <a:t>　</a:t>
                      </a:r>
                      <a:r>
                        <a:rPr sz="1600" b="1" dirty="0" err="1">
                          <a:hlinkClick r:id="rId4"/>
                        </a:rPr>
                        <a:t>恐釀投資人冤獄</a:t>
                      </a:r>
                      <a:r>
                        <a:rPr sz="1600" b="1" dirty="0">
                          <a:hlinkClick r:id="rId4"/>
                        </a:rPr>
                        <a:t> </a:t>
                      </a:r>
                      <a:r>
                        <a:rPr sz="1600" b="1" dirty="0" err="1">
                          <a:hlinkClick r:id="rId4"/>
                        </a:rPr>
                        <a:t>人權團體籲修法</a:t>
                      </a:r>
                      <a:endParaRPr sz="1600" b="1" dirty="0">
                        <a:hlinkClick r:id="rId4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中國時報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459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2022.09.28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u="sng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>
                          <a:hlinkClick r:id="rId5"/>
                        </a:rPr>
                        <a:t>TDR法律依據不明 恐爭議難解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dirty="0" err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中時新聞網</a:t>
                      </a:r>
                      <a:endParaRPr sz="1600" dirty="0">
                        <a:latin typeface="新細明體"/>
                        <a:ea typeface="新細明體"/>
                        <a:cs typeface="新細明體"/>
                        <a:sym typeface="新細明體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459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2022.09.28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u="sng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dirty="0" err="1">
                          <a:hlinkClick r:id="rId6"/>
                        </a:rPr>
                        <a:t>明訂TDR定位</a:t>
                      </a:r>
                      <a:r>
                        <a:rPr sz="1600" b="1" dirty="0">
                          <a:hlinkClick r:id="rId6"/>
                        </a:rPr>
                        <a:t> </a:t>
                      </a:r>
                      <a:r>
                        <a:rPr sz="1600" b="1" dirty="0" err="1">
                          <a:hlinkClick r:id="rId6"/>
                        </a:rPr>
                        <a:t>勿漠視罪刑法定</a:t>
                      </a:r>
                      <a:endParaRPr sz="1600" b="1" dirty="0">
                        <a:hlinkClick r:id="rId6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中時新聞網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459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2022.10.05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u="sng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>
                          <a:hlinkClick r:id="rId7"/>
                        </a:rPr>
                        <a:t>臺灣存託憑證TDR爭議　法界：入罪於民將侵害人權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中天新聞網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459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 dirty="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2022.11.22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u="sng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dirty="0" err="1">
                          <a:hlinkClick r:id="rId8"/>
                        </a:rPr>
                        <a:t>證券交易法該適用「正當法律程序原則</a:t>
                      </a:r>
                      <a:r>
                        <a:rPr sz="1600" b="1" dirty="0">
                          <a:hlinkClick r:id="rId8"/>
                        </a:rPr>
                        <a:t>」　</a:t>
                      </a:r>
                      <a:r>
                        <a:rPr sz="1600" b="1" dirty="0" err="1">
                          <a:hlinkClick r:id="rId8"/>
                        </a:rPr>
                        <a:t>爭議未明處重刑恐侵害人權</a:t>
                      </a:r>
                      <a:endParaRPr sz="1600" b="1" dirty="0">
                        <a:hlinkClick r:id="rId8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dirty="0" err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三立新聞網</a:t>
                      </a:r>
                      <a:endParaRPr sz="1600" dirty="0">
                        <a:latin typeface="新細明體"/>
                        <a:ea typeface="新細明體"/>
                        <a:cs typeface="新細明體"/>
                        <a:sym typeface="新細明體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2" name="Picture 2" descr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07579" y="283899"/>
            <a:ext cx="5230582" cy="120791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1"/>
          <p:cNvSpPr txBox="1"/>
          <p:nvPr/>
        </p:nvSpPr>
        <p:spPr>
          <a:xfrm>
            <a:off x="3305017" y="1670401"/>
            <a:ext cx="8191628" cy="8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8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微软雅黑"/>
                <a:ea typeface="微软雅黑"/>
                <a:cs typeface="微软雅黑"/>
                <a:sym typeface="微软雅黑"/>
              </a:rPr>
              <a:t>捍衛權益  人權監督</a:t>
            </a:r>
          </a:p>
        </p:txBody>
      </p:sp>
      <p:sp>
        <p:nvSpPr>
          <p:cNvPr id="34" name="矩形 23"/>
          <p:cNvSpPr/>
          <p:nvPr/>
        </p:nvSpPr>
        <p:spPr>
          <a:xfrm>
            <a:off x="524551" y="-1"/>
            <a:ext cx="1872373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5" name="矩形 24"/>
          <p:cNvSpPr/>
          <p:nvPr/>
        </p:nvSpPr>
        <p:spPr>
          <a:xfrm>
            <a:off x="534953" y="4913831"/>
            <a:ext cx="1851569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6" name="Rectangle 20"/>
          <p:cNvSpPr txBox="1"/>
          <p:nvPr/>
        </p:nvSpPr>
        <p:spPr>
          <a:xfrm>
            <a:off x="2632662" y="2719889"/>
            <a:ext cx="9333139" cy="3339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r>
              <a:rPr dirty="0"/>
              <a:t>      </a:t>
            </a:r>
            <a:r>
              <a:rPr sz="2800" dirty="0">
                <a:latin typeface="微软雅黑"/>
                <a:ea typeface="微软雅黑"/>
                <a:cs typeface="微软雅黑"/>
                <a:sym typeface="微软雅黑"/>
              </a:rPr>
              <a:t>   </a:t>
            </a:r>
            <a:r>
              <a:rPr sz="2700" dirty="0" err="1">
                <a:latin typeface="微软雅黑"/>
                <a:ea typeface="微软雅黑"/>
                <a:cs typeface="微软雅黑"/>
                <a:sym typeface="微软雅黑"/>
              </a:rPr>
              <a:t>中華人權協會舉辦</a:t>
            </a:r>
            <a:r>
              <a:rPr lang="en-US" sz="2700" dirty="0">
                <a:latin typeface="微软雅黑"/>
                <a:ea typeface="微软雅黑"/>
                <a:cs typeface="微软雅黑"/>
                <a:sym typeface="微软雅黑"/>
              </a:rPr>
              <a:t> </a:t>
            </a:r>
            <a:r>
              <a:rPr sz="2700" dirty="0"/>
              <a:t>2022</a:t>
            </a:r>
            <a:r>
              <a:rPr lang="en-US" sz="2700" dirty="0"/>
              <a:t>  </a:t>
            </a:r>
            <a:r>
              <a:rPr sz="2700" dirty="0">
                <a:latin typeface="微软雅黑"/>
                <a:ea typeface="微软雅黑"/>
                <a:cs typeface="微软雅黑"/>
                <a:sym typeface="微软雅黑"/>
              </a:rPr>
              <a:t>年十大人權新聞評選活動，作為年度人權重大事件之總結。從六十則國內外新聞中評選年度十大人權事件共</a:t>
            </a:r>
            <a:r>
              <a:rPr sz="2700" dirty="0"/>
              <a:t>12</a:t>
            </a:r>
            <a:r>
              <a:rPr sz="2700" dirty="0">
                <a:latin typeface="微软雅黑"/>
                <a:ea typeface="微软雅黑"/>
                <a:cs typeface="微软雅黑"/>
                <a:sym typeface="微软雅黑"/>
              </a:rPr>
              <a:t>則，</a:t>
            </a:r>
            <a:r>
              <a:rPr sz="2700" dirty="0">
                <a:solidFill>
                  <a:schemeClr val="tx1"/>
                </a:solidFill>
                <a:latin typeface="微软雅黑"/>
                <a:ea typeface="微软雅黑"/>
                <a:cs typeface="微软雅黑"/>
                <a:sym typeface="微软雅黑"/>
              </a:rPr>
              <a:t>包括</a:t>
            </a:r>
            <a:r>
              <a:rPr sz="2700" b="1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  <a:sym typeface="微軟正黑體"/>
              </a:rPr>
              <a:t>國內、國際柬埔寨凌虐案、防疫</a:t>
            </a:r>
            <a:r>
              <a:rPr sz="2700" dirty="0">
                <a:solidFill>
                  <a:srgbClr val="C00000"/>
                </a:solidFill>
              </a:rPr>
              <a:t>-</a:t>
            </a:r>
            <a:r>
              <a:rPr sz="2700" b="1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  <a:sym typeface="微軟正黑體"/>
              </a:rPr>
              <a:t>剝奪投票權、濫用實聯制資料庫侵犯隱私權、強制隔離過當、數位中介法爭議、俄烏戰爭聯合國大會譴責侵害人權決議、</a:t>
            </a:r>
            <a:r>
              <a:rPr sz="2700" dirty="0">
                <a:solidFill>
                  <a:srgbClr val="C00000"/>
                </a:solidFill>
              </a:rPr>
              <a:t>C O P 27</a:t>
            </a:r>
            <a:r>
              <a:rPr sz="2700" b="1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  <a:sym typeface="微軟正黑體"/>
              </a:rPr>
              <a:t>達成協議、張靜律師事務所遭搜索個人遭聲押、聯合國奴隸制調查報告、韓豫平少將濫刑案、臺灣存託憑證（</a:t>
            </a:r>
            <a:r>
              <a:rPr sz="2700" dirty="0">
                <a:solidFill>
                  <a:srgbClr val="C00000"/>
                </a:solidFill>
              </a:rPr>
              <a:t>TDR</a:t>
            </a:r>
            <a:r>
              <a:rPr sz="2700" b="1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  <a:sym typeface="微軟正黑體"/>
              </a:rPr>
              <a:t>）刑責爭議案</a:t>
            </a:r>
            <a:r>
              <a:rPr sz="2700" dirty="0">
                <a:solidFill>
                  <a:schemeClr val="tx1"/>
                </a:solidFill>
                <a:latin typeface="微软雅黑"/>
                <a:ea typeface="微软雅黑"/>
                <a:cs typeface="微软雅黑"/>
                <a:sym typeface="微软雅黑"/>
              </a:rPr>
              <a:t>等年度重大人權新聞</a:t>
            </a:r>
            <a:r>
              <a:rPr sz="2700" dirty="0">
                <a:latin typeface="微软雅黑"/>
                <a:ea typeface="微软雅黑"/>
                <a:cs typeface="微软雅黑"/>
                <a:sym typeface="微软雅黑"/>
              </a:rPr>
              <a:t>。</a:t>
            </a:r>
          </a:p>
        </p:txBody>
      </p:sp>
      <p:pic>
        <p:nvPicPr>
          <p:cNvPr id="37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511" y="265525"/>
            <a:ext cx="1851569" cy="1386869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5879" y="291204"/>
            <a:ext cx="5167321" cy="1193309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TextBox 22"/>
          <p:cNvSpPr txBox="1"/>
          <p:nvPr/>
        </p:nvSpPr>
        <p:spPr>
          <a:xfrm>
            <a:off x="956611" y="2130654"/>
            <a:ext cx="1008254" cy="24282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6600" b="1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微软雅黑"/>
                <a:ea typeface="微软雅黑"/>
                <a:cs typeface="微软雅黑"/>
                <a:sym typeface="微软雅黑"/>
              </a:rPr>
              <a:t>序言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矩形 3"/>
          <p:cNvSpPr/>
          <p:nvPr/>
        </p:nvSpPr>
        <p:spPr>
          <a:xfrm>
            <a:off x="967799" y="1459436"/>
            <a:ext cx="10256402" cy="707886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4000" b="1">
                <a:ln w="12700" cap="flat">
                  <a:solidFill>
                    <a:srgbClr val="000000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2 0 2 </a:t>
            </a:r>
            <a:r>
              <a:rPr lang="en-US" altLang="zh-TW" dirty="0"/>
              <a:t>2</a:t>
            </a:r>
            <a:r>
              <a:rPr dirty="0"/>
              <a:t>     </a:t>
            </a:r>
            <a:r>
              <a:rPr dirty="0">
                <a:latin typeface="微软雅黑"/>
                <a:ea typeface="微软雅黑"/>
                <a:cs typeface="微软雅黑"/>
                <a:sym typeface="微软雅黑"/>
              </a:rPr>
              <a:t>十   大   人   權   新   聞</a:t>
            </a:r>
          </a:p>
        </p:txBody>
      </p:sp>
      <p:pic>
        <p:nvPicPr>
          <p:cNvPr id="154" name="圖片 5" descr="圖片 5"/>
          <p:cNvPicPr>
            <a:picLocks noChangeAspect="1"/>
          </p:cNvPicPr>
          <p:nvPr/>
        </p:nvPicPr>
        <p:blipFill>
          <a:blip r:embed="rId2"/>
          <a:srcRect l="64" t="16955" b="22240"/>
          <a:stretch>
            <a:fillRect/>
          </a:stretch>
        </p:blipFill>
        <p:spPr>
          <a:xfrm>
            <a:off x="968686" y="100742"/>
            <a:ext cx="10254629" cy="1358694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55" name="表格 1"/>
          <p:cNvGraphicFramePr/>
          <p:nvPr>
            <p:extLst>
              <p:ext uri="{D42A27DB-BD31-4B8C-83A1-F6EECF244321}">
                <p14:modId xmlns:p14="http://schemas.microsoft.com/office/powerpoint/2010/main" val="1007912150"/>
              </p:ext>
            </p:extLst>
          </p:nvPr>
        </p:nvGraphicFramePr>
        <p:xfrm>
          <a:off x="867283" y="2284821"/>
          <a:ext cx="10457432" cy="4466784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753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4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5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798">
                <a:tc>
                  <a:txBody>
                    <a:bodyPr/>
                    <a:lstStyle/>
                    <a:p>
                      <a:pPr algn="ctr">
                        <a:defRPr sz="2200" b="0"/>
                      </a:pPr>
                      <a:r>
                        <a:rPr b="1" dirty="0" err="1">
                          <a:latin typeface="微软雅黑"/>
                          <a:ea typeface="微软雅黑"/>
                          <a:cs typeface="微软雅黑"/>
                          <a:sym typeface="微软雅黑"/>
                        </a:rPr>
                        <a:t>排名</a:t>
                      </a:r>
                      <a:endParaRPr b="1" dirty="0">
                        <a:latin typeface="微软雅黑"/>
                        <a:ea typeface="微软雅黑"/>
                        <a:cs typeface="微软雅黑"/>
                        <a:sym typeface="微软雅黑"/>
                      </a:endParaRP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200" b="0"/>
                      </a:pPr>
                      <a:r>
                        <a:rPr b="1">
                          <a:latin typeface="微软雅黑"/>
                          <a:ea typeface="微软雅黑"/>
                          <a:cs typeface="微软雅黑"/>
                          <a:sym typeface="微软雅黑"/>
                        </a:rPr>
                        <a:t>新聞主軸</a:t>
                      </a: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200" b="0"/>
                      </a:pPr>
                      <a:r>
                        <a:rPr b="1">
                          <a:latin typeface="微软雅黑"/>
                          <a:ea typeface="微软雅黑"/>
                          <a:cs typeface="微软雅黑"/>
                          <a:sym typeface="微软雅黑"/>
                        </a:rPr>
                        <a:t>排名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2200" b="0"/>
                      </a:pPr>
                      <a:r>
                        <a:rPr b="1">
                          <a:latin typeface="微软雅黑"/>
                          <a:ea typeface="微软雅黑"/>
                          <a:cs typeface="微软雅黑"/>
                          <a:sym typeface="微软雅黑"/>
                        </a:rPr>
                        <a:t>新聞主軸</a:t>
                      </a: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33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1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青埔台版柬埔寨凌虐案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2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防疫-剝奪投票權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33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3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柬埔寨凌虐國人案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4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zh-TW" altLang="en-US" sz="2000" b="1" dirty="0">
                          <a:latin typeface="思源黑體 Medium" pitchFamily="34" charset="-120"/>
                          <a:ea typeface="思源黑體 Medium" pitchFamily="34" charset="-120"/>
                        </a:rPr>
                        <a:t>防疫</a:t>
                      </a:r>
                      <a:r>
                        <a:rPr lang="en-US" altLang="zh-TW" sz="2000" b="1" dirty="0">
                          <a:latin typeface="思源黑體 Medium" pitchFamily="34" charset="-120"/>
                          <a:ea typeface="思源黑體 Medium" pitchFamily="34" charset="-120"/>
                        </a:rPr>
                        <a:t>-</a:t>
                      </a: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濫用實聯制資料庫侵犯隱私權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33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5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俄烏戰爭聯合國大會譴責侵害人權決議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6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數位中介法爭議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33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7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思源黑體 Medium" pitchFamily="34" charset="-120"/>
                          <a:ea typeface="思源黑體 Medium" pitchFamily="34" charset="-120"/>
                        </a:rPr>
                        <a:t>C O P 27達成協議</a:t>
                      </a: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8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防疫-強制隔離過當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33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9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張靜律師事務所遭搜索個人遭聲押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10</a:t>
                      </a:r>
                    </a:p>
                  </a:txBody>
                  <a:tcPr marL="8791" marR="8791" marT="8791" marB="879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聯合國奴隸制調查報告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5861" marR="5861" marT="5861" marB="5861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833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11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韓豫平少將濫刑案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3000"/>
                        <a:t>12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err="1">
                          <a:latin typeface="思源黑體 Medium" pitchFamily="34" charset="-120"/>
                          <a:ea typeface="思源黑體 Medium" pitchFamily="34" charset="-120"/>
                        </a:rPr>
                        <a:t>臺灣存託憑證（TDR）刑責爭議案</a:t>
                      </a:r>
                      <a:endParaRPr sz="2000" b="1" dirty="0">
                        <a:latin typeface="思源黑體 Medium" pitchFamily="34" charset="-120"/>
                        <a:ea typeface="思源黑體 Medium" pitchFamily="34" charset="-120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7DC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76240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文本框 2"/>
          <p:cNvSpPr txBox="1"/>
          <p:nvPr/>
        </p:nvSpPr>
        <p:spPr>
          <a:xfrm>
            <a:off x="-37329" y="2190382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</a:t>
            </a:r>
          </a:p>
        </p:txBody>
      </p:sp>
      <p:sp>
        <p:nvSpPr>
          <p:cNvPr id="145" name="直接连接符 29"/>
          <p:cNvSpPr/>
          <p:nvPr/>
        </p:nvSpPr>
        <p:spPr>
          <a:xfrm>
            <a:off x="3601254" y="2998253"/>
            <a:ext cx="7173892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6" name="矩形 31"/>
          <p:cNvSpPr txBox="1"/>
          <p:nvPr/>
        </p:nvSpPr>
        <p:spPr>
          <a:xfrm>
            <a:off x="2935740" y="2242088"/>
            <a:ext cx="8191628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0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青埔台版柬埔寨凌虐案</a:t>
            </a:r>
            <a:endParaRPr sz="6000"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sp>
        <p:nvSpPr>
          <p:cNvPr id="147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8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49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818" y="195154"/>
            <a:ext cx="1851569" cy="13868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779" y="193694"/>
            <a:ext cx="5230582" cy="12079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51" name="表格 1"/>
          <p:cNvGraphicFramePr/>
          <p:nvPr/>
        </p:nvGraphicFramePr>
        <p:xfrm>
          <a:off x="2219791" y="3793763"/>
          <a:ext cx="9623523" cy="194936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561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5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34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 dirty="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2022.11.08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 dirty="0">
                          <a:hlinkClick r:id="rId4"/>
                        </a:rPr>
                        <a:t>「</a:t>
                      </a:r>
                      <a:r>
                        <a:rPr sz="1600" b="1" u="sng" dirty="0" err="1">
                          <a:hlinkClick r:id="rId4"/>
                        </a:rPr>
                        <a:t>台版柬埔寨」虐殺棄屍侵犯人權</a:t>
                      </a:r>
                      <a:r>
                        <a:rPr sz="1600" b="1" u="sng" dirty="0">
                          <a:hlinkClick r:id="rId4"/>
                        </a:rPr>
                        <a:t> </a:t>
                      </a:r>
                      <a:r>
                        <a:rPr sz="1600" b="1" u="sng" dirty="0" err="1">
                          <a:hlinkClick r:id="rId4"/>
                        </a:rPr>
                        <a:t>監委啟動調查</a:t>
                      </a:r>
                      <a:endParaRPr sz="1600" b="1" u="sng" dirty="0">
                        <a:hlinkClick r:id="rId4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中時新聞網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4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2022.11.12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5"/>
                        </a:rPr>
                        <a:t>「從重究責台版柬埔寨案！」 法務部：不許戕害人權犯罪再發生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台視新聞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34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2022.11.15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6"/>
                        </a:rPr>
                        <a:t>《台版》柬埔寨求職詐騙遍地蔓延　懶人包一次看清楚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中天新聞網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34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2022.11.18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7"/>
                        </a:rPr>
                        <a:t>台版柬埔寨案受害單親母為家計一搏 生前託人轉告兒：媽愛你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53091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文本框 2"/>
          <p:cNvSpPr txBox="1"/>
          <p:nvPr/>
        </p:nvSpPr>
        <p:spPr>
          <a:xfrm>
            <a:off x="-37329" y="2190382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</a:t>
            </a:r>
          </a:p>
        </p:txBody>
      </p:sp>
      <p:sp>
        <p:nvSpPr>
          <p:cNvPr id="136" name="直接连接符 29"/>
          <p:cNvSpPr/>
          <p:nvPr/>
        </p:nvSpPr>
        <p:spPr>
          <a:xfrm>
            <a:off x="3563069" y="3022267"/>
            <a:ext cx="7173892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7" name="矩形 31"/>
          <p:cNvSpPr txBox="1"/>
          <p:nvPr/>
        </p:nvSpPr>
        <p:spPr>
          <a:xfrm>
            <a:off x="3054201" y="2224339"/>
            <a:ext cx="8191628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0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防疫-剝奪投票權</a:t>
            </a:r>
            <a:endParaRPr sz="6000"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sp>
        <p:nvSpPr>
          <p:cNvPr id="138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39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40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0718" y="285359"/>
            <a:ext cx="1851569" cy="1386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679" y="283899"/>
            <a:ext cx="5230582" cy="12079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42" name="表格 1"/>
          <p:cNvGraphicFramePr/>
          <p:nvPr/>
        </p:nvGraphicFramePr>
        <p:xfrm>
          <a:off x="2527214" y="3668062"/>
          <a:ext cx="9408120" cy="2487676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524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2022.10.22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4"/>
                        </a:rPr>
                        <a:t>2022選戰／確診無法投票 陳期望兼顧人權 蔣黃籲提配套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中央廣播電台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24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2022.11.14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5"/>
                        </a:rPr>
                        <a:t>聯合報社論／確診投票禁令下的蠻橫、自私與無能 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08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2022.11.14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6"/>
                        </a:rPr>
                        <a:t>中華人權協會：蔡英文政府傷害臺灣民主 剝奪確診民眾投票權 讓全世界看笑話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中國時報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2022.11.20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7"/>
                        </a:rPr>
                        <a:t>【即時短評】世界都在看 台灣人確診就喪失投票權 | 九合一選舉倒數 | 要聞 | 聯合新聞網 (udn.com)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10928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文本框 2"/>
          <p:cNvSpPr txBox="1"/>
          <p:nvPr/>
        </p:nvSpPr>
        <p:spPr>
          <a:xfrm>
            <a:off x="-37329" y="2172874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3</a:t>
            </a:r>
          </a:p>
        </p:txBody>
      </p:sp>
      <p:sp>
        <p:nvSpPr>
          <p:cNvPr id="127" name="直接连接符 29"/>
          <p:cNvSpPr/>
          <p:nvPr/>
        </p:nvSpPr>
        <p:spPr>
          <a:xfrm>
            <a:off x="3640444" y="3089099"/>
            <a:ext cx="7173891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" name="矩形 31"/>
          <p:cNvSpPr txBox="1"/>
          <p:nvPr/>
        </p:nvSpPr>
        <p:spPr>
          <a:xfrm>
            <a:off x="3320901" y="2258769"/>
            <a:ext cx="8191628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4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600" dirty="0" err="1">
                <a:latin typeface="微软雅黑"/>
                <a:ea typeface="微软雅黑"/>
                <a:cs typeface="微软雅黑"/>
                <a:sym typeface="微软雅黑"/>
              </a:rPr>
              <a:t>柬埔寨凌虐國人案</a:t>
            </a:r>
            <a:endParaRPr sz="6600"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sp>
        <p:nvSpPr>
          <p:cNvPr id="129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30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31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518" y="195154"/>
            <a:ext cx="1851569" cy="13868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7479" y="193694"/>
            <a:ext cx="5230582" cy="12079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33" name="表格 1"/>
          <p:cNvGraphicFramePr/>
          <p:nvPr/>
        </p:nvGraphicFramePr>
        <p:xfrm>
          <a:off x="2585927" y="4081127"/>
          <a:ext cx="9077374" cy="106070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448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3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035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9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2022.08.17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9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4"/>
                        </a:rPr>
                        <a:t>柬埔寨無在地協助 人權協會：蔡政府須檢討新南向政策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9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中國時報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9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2022.08.29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900"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b="1" u="sng">
                          <a:hlinkClick r:id="rId5"/>
                        </a:rPr>
                        <a:t>聯合國人權專家訪柬埔寨後說 這裡是「人間地獄」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9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2527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文本框 2"/>
          <p:cNvSpPr txBox="1"/>
          <p:nvPr/>
        </p:nvSpPr>
        <p:spPr>
          <a:xfrm>
            <a:off x="-37329" y="2190382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4</a:t>
            </a:r>
          </a:p>
        </p:txBody>
      </p:sp>
      <p:sp>
        <p:nvSpPr>
          <p:cNvPr id="118" name="直接连接符 29"/>
          <p:cNvSpPr/>
          <p:nvPr/>
        </p:nvSpPr>
        <p:spPr>
          <a:xfrm>
            <a:off x="3475344" y="3060367"/>
            <a:ext cx="7173891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矩形 31"/>
          <p:cNvSpPr txBox="1"/>
          <p:nvPr/>
        </p:nvSpPr>
        <p:spPr>
          <a:xfrm>
            <a:off x="2863701" y="1775718"/>
            <a:ext cx="8191628" cy="1846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0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防疫-濫用實聯制資料庫</a:t>
            </a:r>
            <a:endParaRPr lang="en-US" sz="6000" dirty="0">
              <a:latin typeface="微软雅黑"/>
              <a:ea typeface="微软雅黑"/>
              <a:cs typeface="微软雅黑"/>
              <a:sym typeface="微软雅黑"/>
            </a:endParaRP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侵犯隱私權</a:t>
            </a:r>
            <a:r>
              <a:rPr sz="6000" dirty="0">
                <a:latin typeface="微软雅黑"/>
                <a:ea typeface="微软雅黑"/>
                <a:cs typeface="微软雅黑"/>
                <a:sym typeface="微软雅黑"/>
              </a:rPr>
              <a:t> </a:t>
            </a:r>
          </a:p>
        </p:txBody>
      </p:sp>
      <p:sp>
        <p:nvSpPr>
          <p:cNvPr id="120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1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22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618" y="285359"/>
            <a:ext cx="1851569" cy="1386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579" y="283899"/>
            <a:ext cx="5230582" cy="12079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24" name="表格 1"/>
          <p:cNvGraphicFramePr/>
          <p:nvPr/>
        </p:nvGraphicFramePr>
        <p:xfrm>
          <a:off x="2352523" y="3940507"/>
          <a:ext cx="9519509" cy="177556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8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687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2022.02.24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4"/>
                        </a:rPr>
                        <a:t>防疫電子圍籬侵犯隱私爭議 監院促指揮中心妥善處理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自由時報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87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2022.07.29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 dirty="0" err="1">
                          <a:hlinkClick r:id="rId5"/>
                        </a:rPr>
                        <a:t>半臉時代／疫情下的難題‧權利的退讓</a:t>
                      </a:r>
                      <a:r>
                        <a:rPr sz="1600" b="1" u="sng" dirty="0">
                          <a:hlinkClick r:id="rId5"/>
                        </a:rPr>
                        <a:t> - </a:t>
                      </a:r>
                      <a:r>
                        <a:rPr sz="1600" b="1" u="sng" dirty="0" err="1">
                          <a:hlinkClick r:id="rId5"/>
                        </a:rPr>
                        <a:t>新聞</a:t>
                      </a:r>
                      <a:r>
                        <a:rPr sz="1600" b="1" u="sng" dirty="0">
                          <a:hlinkClick r:id="rId5"/>
                        </a:rPr>
                        <a:t> - </a:t>
                      </a:r>
                      <a:r>
                        <a:rPr sz="1600" b="1" u="sng" dirty="0" err="1">
                          <a:hlinkClick r:id="rId5"/>
                        </a:rPr>
                        <a:t>Rti</a:t>
                      </a:r>
                      <a:r>
                        <a:rPr sz="1600" b="1" u="sng" dirty="0">
                          <a:hlinkClick r:id="rId5"/>
                        </a:rPr>
                        <a:t> </a:t>
                      </a:r>
                      <a:r>
                        <a:rPr sz="1600" b="1" u="sng" dirty="0" err="1">
                          <a:hlinkClick r:id="rId5"/>
                        </a:rPr>
                        <a:t>中央廣播電臺</a:t>
                      </a:r>
                      <a:endParaRPr sz="1600" b="1" u="sng" dirty="0">
                        <a:hlinkClick r:id="rId5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中央廣播電台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81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2022.10.21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6"/>
                        </a:rPr>
                        <a:t>簡訊實聯制該退場了？專家揭5大理由　曝花錢、洩個資、對疫調「有夠廢」真相-新新聞 (storm.mg)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dirty="0" err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新新聞</a:t>
                      </a:r>
                      <a:endParaRPr sz="1400" dirty="0">
                        <a:latin typeface="新細明體"/>
                        <a:ea typeface="新細明體"/>
                        <a:cs typeface="新細明體"/>
                        <a:sym typeface="新細明體"/>
                      </a:endParaRP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5570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2"/>
          <p:cNvSpPr txBox="1"/>
          <p:nvPr/>
        </p:nvSpPr>
        <p:spPr>
          <a:xfrm>
            <a:off x="-37329" y="2190382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5</a:t>
            </a:r>
          </a:p>
        </p:txBody>
      </p:sp>
      <p:sp>
        <p:nvSpPr>
          <p:cNvPr id="109" name="直接连接符 29"/>
          <p:cNvSpPr/>
          <p:nvPr/>
        </p:nvSpPr>
        <p:spPr>
          <a:xfrm>
            <a:off x="3346822" y="3570461"/>
            <a:ext cx="7173891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0" name="矩形 31"/>
          <p:cNvSpPr txBox="1"/>
          <p:nvPr/>
        </p:nvSpPr>
        <p:spPr>
          <a:xfrm>
            <a:off x="2394944" y="1707280"/>
            <a:ext cx="9106722" cy="1846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defRPr sz="40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俄烏戰爭聯合國大會</a:t>
            </a:r>
            <a:endParaRPr sz="6000" dirty="0">
              <a:latin typeface="微软雅黑"/>
              <a:ea typeface="微软雅黑"/>
              <a:cs typeface="微软雅黑"/>
              <a:sym typeface="微软雅黑"/>
            </a:endParaRPr>
          </a:p>
          <a:p>
            <a:pPr algn="ctr">
              <a:defRPr sz="40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譴責侵害人權決議</a:t>
            </a:r>
            <a:endParaRPr sz="6000"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sp>
        <p:nvSpPr>
          <p:cNvPr id="111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12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13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618" y="285359"/>
            <a:ext cx="1851569" cy="1386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579" y="283899"/>
            <a:ext cx="5230582" cy="120791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15" name="表格 1"/>
          <p:cNvGraphicFramePr/>
          <p:nvPr/>
        </p:nvGraphicFramePr>
        <p:xfrm>
          <a:off x="2406217" y="4198403"/>
          <a:ext cx="9398000" cy="181051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6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 dirty="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2022.03.04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4"/>
                        </a:rPr>
                        <a:t>32票對2票！聯合國人權理事會譴責俄羅斯侵犯人權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自由時報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2022.03.04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 dirty="0" err="1">
                          <a:hlinkClick r:id="rId5"/>
                        </a:rPr>
                        <a:t>民眾逃離烏克蘭，歐洲國家如何應對大量難民湧入：五大「黃金準則</a:t>
                      </a:r>
                      <a:r>
                        <a:rPr sz="1600" b="1" u="sng" dirty="0">
                          <a:hlinkClick r:id="rId5"/>
                        </a:rPr>
                        <a:t>」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國際特赦組織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2022.03.05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4"/>
                        </a:rPr>
                        <a:t>32票對2票！聯合國人權理事會譴責俄羅斯侵犯人權 - 國際 - 自由時報電子報 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自由時報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2022.03.29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6"/>
                        </a:rPr>
                        <a:t>2021全球人權報告：聯合國機制失能 使俄入侵烏克蘭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公視新聞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55452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文本框 2"/>
          <p:cNvSpPr txBox="1"/>
          <p:nvPr/>
        </p:nvSpPr>
        <p:spPr>
          <a:xfrm>
            <a:off x="-37329" y="2392529"/>
            <a:ext cx="2247544" cy="2072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146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6</a:t>
            </a:r>
          </a:p>
        </p:txBody>
      </p:sp>
      <p:sp>
        <p:nvSpPr>
          <p:cNvPr id="100" name="直接连接符 29"/>
          <p:cNvSpPr/>
          <p:nvPr/>
        </p:nvSpPr>
        <p:spPr>
          <a:xfrm>
            <a:off x="3665844" y="2272967"/>
            <a:ext cx="7173891" cy="1"/>
          </a:xfrm>
          <a:prstGeom prst="line">
            <a:avLst/>
          </a:prstGeom>
          <a:ln w="12700">
            <a:solidFill>
              <a:srgbClr val="CCCCCC"/>
            </a:solidFill>
            <a:miter/>
            <a:headEnd type="oval"/>
            <a:tail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" name="矩形 31"/>
          <p:cNvSpPr txBox="1"/>
          <p:nvPr/>
        </p:nvSpPr>
        <p:spPr>
          <a:xfrm>
            <a:off x="3041501" y="1248625"/>
            <a:ext cx="8191628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600" b="1">
                <a:solidFill>
                  <a:srgbClr val="C00000"/>
                </a:solidFill>
                <a:latin typeface="微软雅黑"/>
                <a:ea typeface="微软雅黑"/>
                <a:cs typeface="微软雅黑"/>
                <a:sym typeface="微软雅黑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sz="6000" dirty="0" err="1">
                <a:latin typeface="微软雅黑"/>
                <a:ea typeface="微软雅黑"/>
                <a:cs typeface="微软雅黑"/>
                <a:sym typeface="微软雅黑"/>
              </a:rPr>
              <a:t>數位中介法爭議</a:t>
            </a:r>
            <a:endParaRPr sz="6000" dirty="0">
              <a:latin typeface="微软雅黑"/>
              <a:ea typeface="微软雅黑"/>
              <a:cs typeface="微软雅黑"/>
              <a:sym typeface="微软雅黑"/>
            </a:endParaRPr>
          </a:p>
        </p:txBody>
      </p:sp>
      <p:sp>
        <p:nvSpPr>
          <p:cNvPr id="102" name="矩形 23"/>
          <p:cNvSpPr/>
          <p:nvPr/>
        </p:nvSpPr>
        <p:spPr>
          <a:xfrm>
            <a:off x="160658" y="-1"/>
            <a:ext cx="1851569" cy="177571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3" name="矩形 24"/>
          <p:cNvSpPr/>
          <p:nvPr/>
        </p:nvSpPr>
        <p:spPr>
          <a:xfrm>
            <a:off x="150256" y="4913831"/>
            <a:ext cx="1872373" cy="1944169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4" name="圖片 8" descr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4818" y="195154"/>
            <a:ext cx="1610710" cy="120645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779" y="193694"/>
            <a:ext cx="4915096" cy="113506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06" name="表格 1"/>
          <p:cNvGraphicFramePr/>
          <p:nvPr/>
        </p:nvGraphicFramePr>
        <p:xfrm>
          <a:off x="2558964" y="2290415"/>
          <a:ext cx="8836371" cy="439826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55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3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2022.08.18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4"/>
                        </a:rPr>
                        <a:t>「中介法」放任假訊息最高罰500萬 網路論壇憂衝擊言論自由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自由時報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2022.08.19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5"/>
                        </a:rPr>
                        <a:t>數位中介法有多可怕？粉專整理懶人包網嚇：言論自由末期了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中時新聞網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2022.08.19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6"/>
                        </a:rPr>
                        <a:t>數位中介法「Line對話也會被審查」？ 網吶喊：還我言論自由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 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2022.08.20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7"/>
                        </a:rPr>
                        <a:t>反彈聲浪漲 民進黨澄清：NCC沒有強推數位中介法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 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2022.08.21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8"/>
                        </a:rPr>
                        <a:t>中介法「被煞車」 NCC前主委嘆：已成扭曲及變形的機關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 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2022.08.22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9"/>
                        </a:rPr>
                        <a:t>人權協會：中介法比文字獄更恐怖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中國時報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2022.08.23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10"/>
                        </a:rPr>
                        <a:t>數位中介法爭議 時力：重點是怎麼管及法律如何設計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經濟日報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2022.09.06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11"/>
                        </a:rPr>
                        <a:t>數位中介法選後適時恢復？柯文哲：停中天後食髓知味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 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2022.09.07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12"/>
                        </a:rPr>
                        <a:t>回到原點！NCC：中介法草案退回工作小組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 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2022.09.08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13"/>
                        </a:rPr>
                        <a:t>唐鳳談數位中介法：跨境平台要遵守台灣規範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自由財經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2022.09.09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14"/>
                        </a:rPr>
                        <a:t>數位部撇中介法 不處理監管業務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 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2022.10.04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15"/>
                        </a:rPr>
                        <a:t>首度質詢被問數位中介法 唐鳳：無共識推動難達效果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 聯合新聞網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600" b="1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2022.10.07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latin typeface="新細明體"/>
                          <a:ea typeface="新細明體"/>
                          <a:cs typeface="新細明體"/>
                          <a:sym typeface="新細明體"/>
                        </a:defRPr>
                      </a:pPr>
                      <a:r>
                        <a:rPr sz="1600" b="1" u="sng">
                          <a:hlinkClick r:id="rId16"/>
                        </a:rPr>
                        <a:t>數位中介法民調／57.1%不支持 6成不同意NCC另設專責機構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>
                          <a:latin typeface="新細明體"/>
                          <a:ea typeface="新細明體"/>
                          <a:cs typeface="新細明體"/>
                          <a:sym typeface="新細明體"/>
                        </a:rPr>
                        <a:t>菱傳媒</a:t>
                      </a:r>
                    </a:p>
                  </a:txBody>
                  <a:tcPr marL="25400" marR="25400" marT="0" marB="254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AAAAAA"/>
                      </a:solidFill>
                      <a:custDash>
                        <a:ds d="200000" sp="200000"/>
                      </a:custDash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39444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590</Words>
  <Application>Microsoft Office PowerPoint</Application>
  <PresentationFormat>寬螢幕</PresentationFormat>
  <Paragraphs>220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5" baseType="lpstr">
      <vt:lpstr>Adobe 繁黑體 Std B</vt:lpstr>
      <vt:lpstr>微软雅黑</vt:lpstr>
      <vt:lpstr>思源黑體 Medium</vt:lpstr>
      <vt:lpstr>微軟正黑體</vt:lpstr>
      <vt:lpstr>新細明體</vt:lpstr>
      <vt:lpstr>Arial</vt:lpstr>
      <vt:lpstr>Calibri</vt:lpstr>
      <vt:lpstr>Franklin Gothic Book</vt:lpstr>
      <vt:lpstr>Franklin Gothic Medium</vt:lpstr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Taipei Overseas Peace Service Headquarter</cp:lastModifiedBy>
  <cp:revision>6</cp:revision>
  <dcterms:modified xsi:type="dcterms:W3CDTF">2022-12-02T03:05:17Z</dcterms:modified>
</cp:coreProperties>
</file>